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61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ECFD-ADB7-4D8B-8AA9-70D36A3D33B9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99E81-29F2-413B-A827-8FD6B2CC2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034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ECFD-ADB7-4D8B-8AA9-70D36A3D33B9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99E81-29F2-413B-A827-8FD6B2CC2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45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ECFD-ADB7-4D8B-8AA9-70D36A3D33B9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99E81-29F2-413B-A827-8FD6B2CC2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659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ECFD-ADB7-4D8B-8AA9-70D36A3D33B9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99E81-29F2-413B-A827-8FD6B2CC2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83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ECFD-ADB7-4D8B-8AA9-70D36A3D33B9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99E81-29F2-413B-A827-8FD6B2CC2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760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ECFD-ADB7-4D8B-8AA9-70D36A3D33B9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99E81-29F2-413B-A827-8FD6B2CC2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113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ECFD-ADB7-4D8B-8AA9-70D36A3D33B9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99E81-29F2-413B-A827-8FD6B2CC2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186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ECFD-ADB7-4D8B-8AA9-70D36A3D33B9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99E81-29F2-413B-A827-8FD6B2CC2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21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ECFD-ADB7-4D8B-8AA9-70D36A3D33B9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99E81-29F2-413B-A827-8FD6B2CC2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01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ECFD-ADB7-4D8B-8AA9-70D36A3D33B9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99E81-29F2-413B-A827-8FD6B2CC2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993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ECFD-ADB7-4D8B-8AA9-70D36A3D33B9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99E81-29F2-413B-A827-8FD6B2CC2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07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0ECFD-ADB7-4D8B-8AA9-70D36A3D33B9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99E81-29F2-413B-A827-8FD6B2CC2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839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図 38" descr="グラフ, サンバースト図&#10;&#10;自動的に生成された説明">
            <a:extLst>
              <a:ext uri="{FF2B5EF4-FFF2-40B4-BE49-F238E27FC236}">
                <a16:creationId xmlns:a16="http://schemas.microsoft.com/office/drawing/2014/main" id="{627CD2C4-A43D-4C3A-A9E4-5AC9FC46AF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164" y="6816548"/>
            <a:ext cx="2138605" cy="1511898"/>
          </a:xfrm>
          <a:prstGeom prst="rect">
            <a:avLst/>
          </a:prstGeom>
        </p:spPr>
      </p:pic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3A37A54E-8F18-494E-A862-01DC1288E3BB}"/>
              </a:ext>
            </a:extLst>
          </p:cNvPr>
          <p:cNvSpPr/>
          <p:nvPr/>
        </p:nvSpPr>
        <p:spPr>
          <a:xfrm>
            <a:off x="3961514" y="2568726"/>
            <a:ext cx="2725091" cy="3156708"/>
          </a:xfrm>
          <a:prstGeom prst="roundRect">
            <a:avLst>
              <a:gd name="adj" fmla="val 6512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8F283A69-2938-4845-A809-19E01B566B34}"/>
              </a:ext>
            </a:extLst>
          </p:cNvPr>
          <p:cNvSpPr/>
          <p:nvPr/>
        </p:nvSpPr>
        <p:spPr>
          <a:xfrm>
            <a:off x="4115850" y="2876163"/>
            <a:ext cx="2394487" cy="9318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6" name="図 25" descr="パソコンの画面&#10;&#10;中程度の精度で自動的に生成された説明">
            <a:extLst>
              <a:ext uri="{FF2B5EF4-FFF2-40B4-BE49-F238E27FC236}">
                <a16:creationId xmlns:a16="http://schemas.microsoft.com/office/drawing/2014/main" id="{1F4261F6-182F-4C74-8605-DCD80A8F5A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333" y="3825843"/>
            <a:ext cx="1274836" cy="1233404"/>
          </a:xfrm>
          <a:prstGeom prst="rect">
            <a:avLst/>
          </a:prstGeom>
        </p:spPr>
      </p:pic>
      <p:sp>
        <p:nvSpPr>
          <p:cNvPr id="22" name="雲 21">
            <a:extLst>
              <a:ext uri="{FF2B5EF4-FFF2-40B4-BE49-F238E27FC236}">
                <a16:creationId xmlns:a16="http://schemas.microsoft.com/office/drawing/2014/main" id="{4CC0B3D3-B7B5-496E-BCD2-0406B65D69B3}"/>
              </a:ext>
            </a:extLst>
          </p:cNvPr>
          <p:cNvSpPr/>
          <p:nvPr/>
        </p:nvSpPr>
        <p:spPr>
          <a:xfrm>
            <a:off x="195459" y="2934733"/>
            <a:ext cx="3317761" cy="1370373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">
            <a:extLst>
              <a:ext uri="{FF2B5EF4-FFF2-40B4-BE49-F238E27FC236}">
                <a16:creationId xmlns:a16="http://schemas.microsoft.com/office/drawing/2014/main" id="{A7C2D9A1-69D9-4D06-AC79-5D7BBD09B053}"/>
              </a:ext>
            </a:extLst>
          </p:cNvPr>
          <p:cNvSpPr txBox="1"/>
          <p:nvPr/>
        </p:nvSpPr>
        <p:spPr>
          <a:xfrm>
            <a:off x="404811" y="430380"/>
            <a:ext cx="6086475" cy="932180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sz="4800" b="1" kern="100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2700" dist="38100" dir="2700000" algn="tl">
                    <a:schemeClr val="accent5">
                      <a:lumMod val="60000"/>
                      <a:lumOff val="40000"/>
                    </a:schemeClr>
                  </a:outerShdw>
                </a:effectLst>
                <a:latin typeface="游明朝" panose="02020400000000000000" pitchFamily="18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７９８お手軽ＣＭパック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2" name="テキスト ボックス 2">
            <a:extLst>
              <a:ext uri="{FF2B5EF4-FFF2-40B4-BE49-F238E27FC236}">
                <a16:creationId xmlns:a16="http://schemas.microsoft.com/office/drawing/2014/main" id="{04B74614-E19E-4ACD-9753-C2303E6B9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62" y="1219125"/>
            <a:ext cx="61245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/>
            <a:r>
              <a:rPr lang="ja-JP" sz="2200" kern="100" dirty="0">
                <a:solidFill>
                  <a:srgbClr val="0070C0"/>
                </a:solidFill>
                <a:effectLst/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月額７，９８０円</a:t>
            </a:r>
            <a:r>
              <a:rPr lang="ja-JP" sz="1800" kern="100" dirty="0">
                <a:solidFill>
                  <a:srgbClr val="0070C0"/>
                </a:solidFill>
                <a:effectLst/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（税別）</a:t>
            </a:r>
            <a:r>
              <a:rPr lang="ja-JP" sz="1200" kern="100" dirty="0">
                <a:solidFill>
                  <a:srgbClr val="0070C0"/>
                </a:solidFill>
                <a:effectLst/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×</a:t>
            </a:r>
            <a:r>
              <a:rPr lang="en-US" sz="1200" kern="100" dirty="0">
                <a:solidFill>
                  <a:srgbClr val="0070C0"/>
                </a:solidFill>
                <a:effectLst/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6</a:t>
            </a:r>
            <a:r>
              <a:rPr lang="ja-JP" sz="1200" kern="100" dirty="0">
                <a:solidFill>
                  <a:srgbClr val="0070C0"/>
                </a:solidFill>
                <a:effectLst/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か月</a:t>
            </a:r>
            <a:r>
              <a:rPr lang="ja-JP" sz="1800" kern="100" dirty="0">
                <a:solidFill>
                  <a:srgbClr val="0070C0"/>
                </a:solidFill>
                <a:effectLst/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ではじめる</a:t>
            </a:r>
            <a:r>
              <a:rPr lang="ja-JP" altLang="en-US" sz="2000" kern="100" dirty="0">
                <a:solidFill>
                  <a:srgbClr val="0070C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ラジオＣＭ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4B4E95C-9ACC-49F3-AAF5-ADC457833291}"/>
              </a:ext>
            </a:extLst>
          </p:cNvPr>
          <p:cNvSpPr txBox="1"/>
          <p:nvPr/>
        </p:nvSpPr>
        <p:spPr>
          <a:xfrm>
            <a:off x="467986" y="1719505"/>
            <a:ext cx="592202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0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地味～に、じんわりボディに効いてくるラジオの魅力</a:t>
            </a:r>
            <a:endParaRPr lang="ja-JP" altLang="ja-JP" sz="1100" kern="100" dirty="0"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2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より口コミに近く、信頼度の高い情報として人七記していただける！</a:t>
            </a:r>
            <a:endParaRPr lang="en-US" altLang="ja-JP" sz="1200" dirty="0">
              <a:effectLst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ja-JP" sz="12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他の広告媒体と組み合わせること</a:t>
            </a:r>
            <a:r>
              <a:rPr lang="ja-JP" altLang="en-US" sz="12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で</a:t>
            </a:r>
            <a:r>
              <a:rPr lang="ja-JP" altLang="ja-JP" sz="12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相乗効果</a:t>
            </a:r>
            <a:r>
              <a:rPr lang="ja-JP" altLang="en-US" sz="12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が上がりやすいメディア</a:t>
            </a:r>
            <a:endParaRPr lang="en-US" altLang="ja-JP" sz="1200" dirty="0">
              <a:effectLst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004C4D5-ABA6-49BB-81B6-F2E06C50ECC5}"/>
              </a:ext>
            </a:extLst>
          </p:cNvPr>
          <p:cNvSpPr txBox="1"/>
          <p:nvPr/>
        </p:nvSpPr>
        <p:spPr>
          <a:xfrm>
            <a:off x="467986" y="2530895"/>
            <a:ext cx="35024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18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ラジオ</a:t>
            </a:r>
            <a:r>
              <a:rPr lang="en-US" altLang="ja-JP" sz="18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CM</a:t>
            </a:r>
            <a:r>
              <a:rPr lang="ja-JP" altLang="ja-JP" sz="18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にはこんな役割が…</a:t>
            </a:r>
            <a:endParaRPr lang="ja-JP" alt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2">
            <a:extLst>
              <a:ext uri="{FF2B5EF4-FFF2-40B4-BE49-F238E27FC236}">
                <a16:creationId xmlns:a16="http://schemas.microsoft.com/office/drawing/2014/main" id="{3B4436C4-992D-4526-93A3-296400A75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395" y="4354505"/>
            <a:ext cx="3698578" cy="1370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/>
            <a:r>
              <a:rPr lang="ja-JP" sz="1200" kern="100" dirty="0">
                <a:solidFill>
                  <a:srgbClr val="0070C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もちろん</a:t>
            </a:r>
            <a:r>
              <a:rPr lang="en-US" sz="1200" kern="100" dirty="0">
                <a:solidFill>
                  <a:srgbClr val="0070C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SEO</a:t>
            </a:r>
            <a:r>
              <a:rPr lang="ja-JP" sz="1200" kern="100" dirty="0">
                <a:solidFill>
                  <a:srgbClr val="0070C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対策も重要ですが…</a:t>
            </a:r>
            <a:r>
              <a:rPr lang="en-US" sz="12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4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ホームページや</a:t>
            </a:r>
            <a:r>
              <a:rPr lang="en-US" sz="14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SNS</a:t>
            </a:r>
            <a:r>
              <a:rPr lang="ja-JP" sz="14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の</a:t>
            </a:r>
            <a:endParaRPr lang="en-US" altLang="ja-JP" sz="1400" kern="100" dirty="0"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4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存在自体を知らせてみては？</a:t>
            </a:r>
            <a:endParaRPr lang="ja-JP" sz="1100" kern="100" dirty="0"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600" kern="100" dirty="0">
                <a:solidFill>
                  <a:srgbClr val="FF000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店名や検索ワードを直接検索</a:t>
            </a:r>
            <a:r>
              <a:rPr lang="ja-JP" sz="14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できれば</a:t>
            </a:r>
            <a:endParaRPr lang="ja-JP" sz="1100" kern="100" dirty="0"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600" kern="100" dirty="0">
                <a:solidFill>
                  <a:srgbClr val="FF000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アクセス数の向上も期待</a:t>
            </a:r>
            <a:r>
              <a:rPr lang="ja-JP" sz="14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でき</a:t>
            </a:r>
            <a:r>
              <a:rPr lang="ja-JP" altLang="en-US" sz="14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ます</a:t>
            </a:r>
            <a:r>
              <a:rPr lang="ja-JP" sz="14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！</a:t>
            </a:r>
            <a:endParaRPr lang="ja-JP" sz="1100" kern="100" dirty="0"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0F41AD6-19F5-4A63-A0EA-EDB20C0950F0}"/>
              </a:ext>
            </a:extLst>
          </p:cNvPr>
          <p:cNvSpPr txBox="1"/>
          <p:nvPr/>
        </p:nvSpPr>
        <p:spPr>
          <a:xfrm>
            <a:off x="171396" y="5754007"/>
            <a:ext cx="6454504" cy="24083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16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≪放送料金≫</a:t>
            </a:r>
            <a:endParaRPr lang="ja-JP" altLang="ja-JP" sz="12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152400" algn="just"/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２０秒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CM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週３回放送（６か月定期契約、初月に一括請求</a:t>
            </a:r>
            <a:r>
              <a:rPr lang="ja-JP" altLang="en-US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、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CM</a:t>
            </a:r>
            <a:r>
              <a:rPr lang="ja-JP" altLang="en-US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制作費別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sz="12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152400" algn="just"/>
            <a:endParaRPr lang="ja-JP" altLang="ja-JP" sz="105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304800" algn="just"/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セット月額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7,980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円（消費税別）×６か月　</a:t>
            </a:r>
            <a:r>
              <a:rPr lang="ja-JP" altLang="ja-JP" sz="1600" u="dbl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４７，８８０円</a:t>
            </a:r>
            <a:r>
              <a:rPr lang="ja-JP" altLang="ja-JP" sz="1200" u="dbl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（消費税別）</a:t>
            </a:r>
            <a:endParaRPr lang="ja-JP" altLang="ja-JP" sz="105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152400" algn="just"/>
            <a:endParaRPr lang="en-US" altLang="ja-JP" sz="12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152400" algn="just"/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★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セット追加毎にサービス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CM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を週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回追加します（弊社指定の枠内）</a:t>
            </a:r>
            <a:endParaRPr lang="ja-JP" altLang="ja-JP" sz="105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152400" algn="just"/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セットの場合（合計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95,760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円）</a:t>
            </a:r>
            <a:endParaRPr lang="ja-JP" altLang="ja-JP" sz="105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457200" algn="just"/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…週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6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回放送⇒週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7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回放送（週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6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回＋サービス枠週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回）</a:t>
            </a:r>
            <a:endParaRPr lang="ja-JP" altLang="ja-JP" sz="105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152400" algn="just"/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セットの場合（合計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143,640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円）</a:t>
            </a:r>
            <a:endParaRPr lang="ja-JP" altLang="ja-JP" sz="105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457200" algn="just"/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…週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9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回放送⇒週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11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回放送（週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9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回＋サービス枠週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回）</a:t>
            </a:r>
            <a:endParaRPr lang="ja-JP" altLang="ja-JP" sz="105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152400" algn="just"/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4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セットの場合（合計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191,520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円）</a:t>
            </a:r>
            <a:endParaRPr lang="ja-JP" altLang="ja-JP" sz="105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457200" algn="just"/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…週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回放送⇒週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15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回放送（週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回＋サービス枠週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</a:t>
            </a:r>
            <a:r>
              <a:rPr lang="ja-JP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回）</a:t>
            </a:r>
            <a:endParaRPr lang="ja-JP" altLang="ja-JP" sz="105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2">
            <a:extLst>
              <a:ext uri="{FF2B5EF4-FFF2-40B4-BE49-F238E27FC236}">
                <a16:creationId xmlns:a16="http://schemas.microsoft.com/office/drawing/2014/main" id="{756D320C-1EE5-4A25-A03D-D2502DD5B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31" y="3142488"/>
            <a:ext cx="3133725" cy="84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/>
            <a:r>
              <a:rPr lang="ja-JP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ホームページも作って</a:t>
            </a:r>
            <a:r>
              <a:rPr lang="en-US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			</a:t>
            </a:r>
            <a:endParaRPr lang="ja-JP" sz="140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en-US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SNS</a:t>
            </a:r>
            <a:r>
              <a:rPr lang="ja-JP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もまめに更新しているんだけど</a:t>
            </a:r>
            <a:r>
              <a:rPr lang="en-US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	</a:t>
            </a:r>
            <a:endParaRPr lang="ja-JP" sz="140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いまいちアクセス数が伸びない…</a:t>
            </a:r>
            <a:r>
              <a:rPr lang="en-US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	</a:t>
            </a:r>
            <a:endParaRPr lang="ja-JP" sz="140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と感じている方</a:t>
            </a:r>
            <a:r>
              <a:rPr lang="en-US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			</a:t>
            </a:r>
            <a:endParaRPr lang="ja-JP" sz="140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en-US" sz="1400" kern="100" dirty="0">
                <a:solidFill>
                  <a:srgbClr val="0070C0"/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 </a:t>
            </a:r>
            <a:endParaRPr lang="ja-JP" sz="140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en-US" sz="1400" kern="100" dirty="0"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 </a:t>
            </a:r>
            <a:endParaRPr lang="ja-JP" sz="1400" kern="100" dirty="0"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3" name="テキスト ボックス 2">
            <a:extLst>
              <a:ext uri="{FF2B5EF4-FFF2-40B4-BE49-F238E27FC236}">
                <a16:creationId xmlns:a16="http://schemas.microsoft.com/office/drawing/2014/main" id="{EE907626-D4DE-451D-B85B-E511BD733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5929" y="2565401"/>
            <a:ext cx="2619970" cy="456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ja-JP" sz="1400" kern="100" dirty="0"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テレビ</a:t>
            </a:r>
            <a:r>
              <a:rPr lang="ja-JP" altLang="en-US" sz="1400" kern="100" dirty="0"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sz="1400" kern="100" dirty="0"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ラジオの広告</a:t>
            </a:r>
            <a:r>
              <a:rPr lang="ja-JP" altLang="en-US" sz="1400" kern="100" dirty="0"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のメリット</a:t>
            </a:r>
            <a:endParaRPr lang="ja-JP" sz="1100" kern="100" dirty="0"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9" name="テキスト ボックス 2">
            <a:extLst>
              <a:ext uri="{FF2B5EF4-FFF2-40B4-BE49-F238E27FC236}">
                <a16:creationId xmlns:a16="http://schemas.microsoft.com/office/drawing/2014/main" id="{185DAA8F-F69E-4DB3-8A6D-036F726CE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9085" y="2955644"/>
            <a:ext cx="1927128" cy="1281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/>
            <a:r>
              <a:rPr lang="ja-JP" sz="1200" kern="100" dirty="0">
                <a:solidFill>
                  <a:schemeClr val="bg1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今、購入や利用の意思が</a:t>
            </a:r>
            <a:endParaRPr lang="en-US" altLang="ja-JP" sz="1200" kern="100" dirty="0">
              <a:solidFill>
                <a:schemeClr val="bg1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200" kern="100" dirty="0">
                <a:solidFill>
                  <a:schemeClr val="bg1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ない人たちにも</a:t>
            </a:r>
            <a:endParaRPr lang="ja-JP" sz="1050" kern="100" dirty="0">
              <a:solidFill>
                <a:schemeClr val="bg1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200" kern="100" dirty="0">
                <a:solidFill>
                  <a:schemeClr val="bg1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情報を届けているので</a:t>
            </a:r>
            <a:endParaRPr lang="en-US" altLang="ja-JP" sz="1200" kern="100" dirty="0">
              <a:solidFill>
                <a:schemeClr val="bg1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200" kern="100" dirty="0">
                <a:solidFill>
                  <a:schemeClr val="bg1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“一見”無駄が多く感じる</a:t>
            </a:r>
            <a:endParaRPr lang="ja-JP" sz="1050" kern="100" dirty="0">
              <a:solidFill>
                <a:schemeClr val="bg1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0" name="爆発: 14 pt 29">
            <a:extLst>
              <a:ext uri="{FF2B5EF4-FFF2-40B4-BE49-F238E27FC236}">
                <a16:creationId xmlns:a16="http://schemas.microsoft.com/office/drawing/2014/main" id="{63021A83-8018-4667-9386-37BBB0A93C3A}"/>
              </a:ext>
            </a:extLst>
          </p:cNvPr>
          <p:cNvSpPr/>
          <p:nvPr/>
        </p:nvSpPr>
        <p:spPr>
          <a:xfrm>
            <a:off x="3993897" y="4237511"/>
            <a:ext cx="2619970" cy="1403700"/>
          </a:xfrm>
          <a:prstGeom prst="irregularSeal2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2">
            <a:extLst>
              <a:ext uri="{FF2B5EF4-FFF2-40B4-BE49-F238E27FC236}">
                <a16:creationId xmlns:a16="http://schemas.microsoft.com/office/drawing/2014/main" id="{5ABEAE4D-B4A1-45B8-8A0C-459A7D1C6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0632" y="4586484"/>
            <a:ext cx="2549207" cy="137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ja-JP" sz="1200" kern="100" dirty="0"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いざ、行動を起こそうと</a:t>
            </a:r>
            <a:endParaRPr lang="en-US" altLang="ja-JP" sz="1200" kern="100" dirty="0"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sz="1200" kern="100" dirty="0"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思った時に、</a:t>
            </a:r>
            <a:endParaRPr lang="en-US" altLang="ja-JP" sz="1200" kern="100" dirty="0"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sz="1400" kern="100" dirty="0">
                <a:solidFill>
                  <a:srgbClr val="FF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深層心理に植え付けておく</a:t>
            </a:r>
            <a:endParaRPr lang="en-US" altLang="ja-JP" sz="1400" kern="100" dirty="0">
              <a:solidFill>
                <a:srgbClr val="FF0000"/>
              </a:solidFill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sz="1200" kern="100" dirty="0">
                <a:solidFill>
                  <a:srgbClr val="FF000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継続的な広告が威力を発揮します！</a:t>
            </a:r>
            <a:endParaRPr lang="ja-JP" sz="1050" kern="100" dirty="0">
              <a:solidFill>
                <a:srgbClr val="FF0000"/>
              </a:solidFill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32" name="図 31" descr="おもちゃ, 時計 が含まれている画像&#10;&#10;自動的に生成された説明">
            <a:extLst>
              <a:ext uri="{FF2B5EF4-FFF2-40B4-BE49-F238E27FC236}">
                <a16:creationId xmlns:a16="http://schemas.microsoft.com/office/drawing/2014/main" id="{4C17201B-52CD-4D29-A636-B57C86687C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6677" y="3691739"/>
            <a:ext cx="991204" cy="991204"/>
          </a:xfrm>
          <a:prstGeom prst="rect">
            <a:avLst/>
          </a:prstGeom>
        </p:spPr>
      </p:pic>
      <p:sp>
        <p:nvSpPr>
          <p:cNvPr id="33" name="テキスト ボックス 2">
            <a:extLst>
              <a:ext uri="{FF2B5EF4-FFF2-40B4-BE49-F238E27FC236}">
                <a16:creationId xmlns:a16="http://schemas.microsoft.com/office/drawing/2014/main" id="{8BBD31F9-DBCB-45BD-8642-7375E98F5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8255" y="3949142"/>
            <a:ext cx="1364377" cy="488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ja-JP" altLang="en-US" sz="2000" kern="1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しかし！</a:t>
            </a:r>
            <a:endParaRPr lang="ja-JP" sz="1600" kern="1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36" name="図 35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8C925DB3-82A9-4351-A827-EA8ADE815E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35" y="8285230"/>
            <a:ext cx="1838158" cy="620155"/>
          </a:xfrm>
          <a:prstGeom prst="rect">
            <a:avLst/>
          </a:prstGeom>
        </p:spPr>
      </p:pic>
      <p:sp>
        <p:nvSpPr>
          <p:cNvPr id="40" name="テキスト ボックス 2">
            <a:extLst>
              <a:ext uri="{FF2B5EF4-FFF2-40B4-BE49-F238E27FC236}">
                <a16:creationId xmlns:a16="http://schemas.microsoft.com/office/drawing/2014/main" id="{B097E33E-FDFF-407A-97C7-CBD09AE1B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7441" y="7141954"/>
            <a:ext cx="1732327" cy="782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/>
            <a:r>
              <a:rPr lang="en-US" altLang="ja-JP" sz="1400" kern="100" dirty="0">
                <a:solidFill>
                  <a:srgbClr val="0070C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1</a:t>
            </a:r>
            <a:r>
              <a:rPr lang="ja-JP" altLang="en-US" sz="1400" kern="100" dirty="0">
                <a:solidFill>
                  <a:srgbClr val="0070C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日あたりの</a:t>
            </a:r>
            <a:endParaRPr lang="en-US" altLang="ja-JP" sz="1400" kern="100" dirty="0">
              <a:solidFill>
                <a:srgbClr val="0070C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solidFill>
                  <a:srgbClr val="0070C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放送本数指定は</a:t>
            </a:r>
            <a:endParaRPr lang="en-US" altLang="ja-JP" sz="1400" kern="100" dirty="0">
              <a:solidFill>
                <a:srgbClr val="0070C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自由に設定可能</a:t>
            </a:r>
            <a:endParaRPr lang="ja-JP" sz="1200" kern="100" dirty="0">
              <a:solidFill>
                <a:srgbClr val="FF000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1" name="テキスト ボックス 2">
            <a:extLst>
              <a:ext uri="{FF2B5EF4-FFF2-40B4-BE49-F238E27FC236}">
                <a16:creationId xmlns:a16="http://schemas.microsoft.com/office/drawing/2014/main" id="{06071AD6-0BC9-4618-A75A-6155B4D89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3523" y="8219360"/>
            <a:ext cx="4107763" cy="782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/>
            <a:r>
              <a:rPr lang="ja-JP" altLang="en-US" sz="12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お問い合わせ・お申し込みは</a:t>
            </a:r>
            <a:endParaRPr lang="en-US" altLang="ja-JP" sz="1200" kern="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6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DARAZ</a:t>
            </a:r>
            <a:r>
              <a:rPr lang="ja-JP" altLang="en-US" sz="16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altLang="ja-JP" sz="16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FM</a:t>
            </a:r>
            <a:r>
              <a:rPr lang="ja-JP" altLang="en-US" sz="16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営業部</a:t>
            </a:r>
            <a:r>
              <a:rPr lang="ja-JP" altLang="en-US" sz="12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（担当：冨田・近藤）</a:t>
            </a:r>
            <a:endParaRPr lang="en-US" altLang="ja-JP" sz="1600" kern="100" dirty="0"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12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TEL</a:t>
            </a:r>
            <a:r>
              <a:rPr lang="ja-JP" altLang="en-US" sz="12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altLang="ja-JP" sz="12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0859-34-3386</a:t>
            </a:r>
            <a:r>
              <a:rPr lang="ja-JP" altLang="en-US" sz="12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✉</a:t>
            </a:r>
            <a:r>
              <a:rPr lang="en-US" altLang="ja-JP" sz="12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darafo@darazfm.com</a:t>
            </a:r>
          </a:p>
        </p:txBody>
      </p:sp>
    </p:spTree>
    <p:extLst>
      <p:ext uri="{BB962C8B-B14F-4D97-AF65-F5344CB8AC3E}">
        <p14:creationId xmlns:p14="http://schemas.microsoft.com/office/powerpoint/2010/main" val="1384739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313</TotalTime>
  <Words>374</Words>
  <Application>Microsoft Office PowerPoint</Application>
  <PresentationFormat>画面に合わせる (4:3)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HGP創英角ﾎﾟｯﾌﾟ体</vt:lpstr>
      <vt:lpstr>HG丸ｺﾞｼｯｸM-PRO</vt:lpstr>
      <vt:lpstr>UD デジタル 教科書体 NK-B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冨田 寛</dc:creator>
  <cp:lastModifiedBy>冨田 寛</cp:lastModifiedBy>
  <cp:revision>3</cp:revision>
  <dcterms:created xsi:type="dcterms:W3CDTF">2022-04-14T01:25:05Z</dcterms:created>
  <dcterms:modified xsi:type="dcterms:W3CDTF">2022-04-14T06:38:29Z</dcterms:modified>
</cp:coreProperties>
</file>